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08BF970-AE58-41EE-9856-5B4BE4AC10F4}">
          <p14:sldIdLst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  <p14:section name="Untitled Section" id="{8C62568A-7B79-4628-A22A-DC12FD39395C}">
          <p14:sldIdLst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9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156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3T02:22:27.48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81 0 20,'-27'6'166,"-3"1"69,13-3 71,11-1 349,8-2 763,-1-2-1132,-1 0-306,0 1 0,0 0 0,0-1 0,0 1 0,0 0 0,1-1 0,-1 1 0,0 0 0,0 0 0,0-1 0,1 1 0,-1 0 0,0-1 0,0 1 0,0 0 0,1 0 0,-1-1 0,0 1 0,1 0 0,-1 0 0,0 0 0,1 0 0,-1-1 0,0 1 0,0 0 0,1 0 0,-1 0 0,0 0 0,1 0 0,119-8-2267,-86 3 2156</inkml:trace>
</inkml:ink>
</file>

<file path=ppt/media/image1.jp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B2BFC-FA08-E092-EBE0-CC13907F2F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30002E-58ED-DD3A-9CE9-DBF35866C1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8BC07-5EF2-9ACD-044A-9CCF7D07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D05B9-866B-702E-FF58-BDF2C2D3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85C9E-A375-B60A-50C0-4608858B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8787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7E65-B98A-E3A9-2760-6275BA1E5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076684-9E80-930E-0E4C-CCA04DB34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CD44D-FBA5-6532-BCA9-12BB86716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6910B-D50A-8B88-351A-202DA11CC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2FB3D-68E4-E324-0206-82A6812C2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01697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AAB7E9-9123-BC0A-A31D-1CACE65B8E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FEBBB-7346-3D3D-4C99-83CDD4BCF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F219-05F8-1080-70B5-C9D961BA9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C9913-2E88-7210-F7AD-1B4CC8FE9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18D0E-8D34-53CB-3854-8F42D5B93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64506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3893A-EB48-44BB-F5E3-D48F3861F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0573F-2A2C-CC48-A702-44A5E97AD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4B718-D25D-BEC7-F182-C7AF89AFA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F10B2-0E46-D8CA-D65A-402DAF2C3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0788D-F4F6-27B5-5142-D6F12EF2D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46762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237B8-ACB7-A76F-7028-93063E007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ED811-09AE-9F52-AB86-C06352DC0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431CA-D024-3775-B231-5A181262B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C4512-5CCB-62BF-5AD3-1ABDEA1F1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7E5AF-6385-4372-955F-EA177044B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64382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2108C-85CF-9A30-C3F2-B4D52B22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98D8A-864E-5E12-89EA-0EFA44EA2D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33F211-1DC8-09EE-7AFF-A317A30CF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1F7221-0B3B-AC55-B4D9-B5A0986D9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685439-76BF-30FC-FFB9-768E0C8E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EB1E38-5789-908A-5944-4E6C8DE9F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71837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FC7D0-0425-3FB7-993F-83AC9E734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FFA1E-588D-1FE7-CD1E-4B8E39266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F32648-3B11-641D-C42F-BBE06D817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F357DA-8C32-8987-8480-2326C4B2F4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0E42B8-0A6E-D1F1-AA9B-E9F00C295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1DB074-D49C-0BF5-1CED-5BED82543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E60920-3543-802B-C578-C0CEBBD85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C52CB2-AFA1-269B-3694-F046147E2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96310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0A171-84A6-FC91-8FC2-8248A5AE4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DB06D8-2500-01B2-462B-E9DA813E8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1316A-3A71-DBD5-1F74-3E37FE135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8334E-4DEC-479B-8A00-108C92A5A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1115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682227-5030-CEA5-0BE1-6DF056EBF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D60E26-ADC2-2F44-C49E-EF9F7ED9B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5A198-7207-EBAD-859D-E7653A00E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23272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E7BD3-6007-0C94-8276-ADBB4F3B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D5206-D2E6-7818-8A28-490619482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27907-ABE3-66AA-C795-A29B22136D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75B0A8-4AC1-7889-D4E2-9D183C83B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1F60B-3307-A905-7766-7BF9DD92B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84C64E-B1D3-C6F2-B0FE-2220435CF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54424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00E2B-5DC2-08E5-7575-464CE572C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6F0746-036C-30B0-094F-335AD20DC3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0A9EC-8742-1994-B72D-1B7136C5F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6317CA-A40A-D189-04A0-C9FF15AC4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A6C0EC-C4F6-D5AE-B5B1-1F23F30E4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91AA84-9597-20E0-784E-16102619F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71341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4C0187-E475-CDA9-10C8-D72A656D9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4E499-684E-DC61-4F33-485EF9C83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040EC-3FFA-531A-F817-09E761ED6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C3926-04C9-414B-8682-3B4F8CDEFB06}" type="datetimeFigureOut">
              <a:rPr lang="en-PH" smtClean="0"/>
              <a:t>16/09/2025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9E3A0-18D4-1DEC-392F-F93F49C20A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5919D-53FC-8A8E-4407-5BEDBB0C80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26916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40B88-252D-79D1-8025-0133EE18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2C5ED-B821-3A9E-781E-9C39D95CF3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CCC382-63D0-70D5-52E8-B27408518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1626775-8B82-F297-0E7F-54432BB66CC7}"/>
              </a:ext>
            </a:extLst>
          </p:cNvPr>
          <p:cNvSpPr txBox="1">
            <a:spLocks/>
          </p:cNvSpPr>
          <p:nvPr/>
        </p:nvSpPr>
        <p:spPr>
          <a:xfrm>
            <a:off x="6232124" y="1614595"/>
            <a:ext cx="5817833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dirty="0" err="1">
                <a:solidFill>
                  <a:srgbClr val="FF0000"/>
                </a:solidFill>
                <a:latin typeface="Söhne"/>
              </a:rPr>
              <a:t>MexE</a:t>
            </a:r>
            <a:r>
              <a:rPr lang="en-US" sz="6600" b="1" dirty="0">
                <a:solidFill>
                  <a:srgbClr val="FF0000"/>
                </a:solidFill>
                <a:latin typeface="Söhne"/>
              </a:rPr>
              <a:t> 406 </a:t>
            </a:r>
          </a:p>
          <a:p>
            <a:r>
              <a:rPr lang="en-US" sz="6600" b="1" dirty="0">
                <a:solidFill>
                  <a:srgbClr val="FF0000"/>
                </a:solidFill>
                <a:latin typeface="Söhne"/>
              </a:rPr>
              <a:t>Robotics</a:t>
            </a:r>
            <a:r>
              <a:rPr lang="en-US" sz="6600" dirty="0">
                <a:solidFill>
                  <a:srgbClr val="FF0000"/>
                </a:solidFill>
                <a:latin typeface="Söhne"/>
              </a:rPr>
              <a:t> 1</a:t>
            </a:r>
            <a:endParaRPr lang="en-PH" sz="6600" dirty="0">
              <a:solidFill>
                <a:srgbClr val="FF0000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E7A6B7D-525C-11A3-90C4-CC2945D06437}"/>
              </a:ext>
            </a:extLst>
          </p:cNvPr>
          <p:cNvSpPr txBox="1">
            <a:spLocks/>
          </p:cNvSpPr>
          <p:nvPr/>
        </p:nvSpPr>
        <p:spPr>
          <a:xfrm>
            <a:off x="7590408" y="5243406"/>
            <a:ext cx="4601592" cy="1494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PH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Engr. Mikko A. De Torres</a:t>
            </a:r>
          </a:p>
          <a:p>
            <a:pPr algn="l"/>
            <a:r>
              <a:rPr lang="en-PH" sz="2000" b="1" i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Mechatronics Engineer</a:t>
            </a:r>
          </a:p>
          <a:p>
            <a:pPr algn="l"/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Department of Electronics Engineering </a:t>
            </a:r>
            <a:endParaRPr lang="en-US" sz="1400" dirty="0">
              <a:solidFill>
                <a:schemeClr val="accent6">
                  <a:lumMod val="20000"/>
                  <a:lumOff val="80000"/>
                </a:schemeClr>
              </a:solidFill>
              <a:latin typeface="Arial" panose="020B0604020202020204" pitchFamily="34" charset="0"/>
            </a:endParaRPr>
          </a:p>
          <a:p>
            <a:pPr algn="l"/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Batangas State University || College of Engineering</a:t>
            </a:r>
            <a:endParaRPr lang="en-US" sz="1400" dirty="0">
              <a:solidFill>
                <a:schemeClr val="accent6">
                  <a:lumMod val="20000"/>
                  <a:lumOff val="80000"/>
                </a:schemeClr>
              </a:solidFill>
              <a:latin typeface="Arial" panose="020B0604020202020204" pitchFamily="34" charset="0"/>
            </a:endParaRPr>
          </a:p>
          <a:p>
            <a:endParaRPr lang="en-PH" sz="9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813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32236-341A-112C-B1B0-33B50A1D5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4" name="Google Shape;288;p19">
            <a:extLst>
              <a:ext uri="{FF2B5EF4-FFF2-40B4-BE49-F238E27FC236}">
                <a16:creationId xmlns:a16="http://schemas.microsoft.com/office/drawing/2014/main" id="{F8BD48B5-B922-EBC4-99C8-72D4FC5741E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9849" y="538048"/>
            <a:ext cx="10872301" cy="56389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6112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45136-C1C0-0ACD-6A68-A9D7121FA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Example </a:t>
            </a:r>
            <a:r>
              <a:rPr lang="en-US" sz="4400">
                <a:solidFill>
                  <a:srgbClr val="000000"/>
                </a:solidFill>
              </a:rPr>
              <a:t>1: </a:t>
            </a:r>
            <a:r>
              <a:rPr lang="en-US" sz="4400" dirty="0">
                <a:solidFill>
                  <a:srgbClr val="000000"/>
                </a:solidFill>
              </a:rPr>
              <a:t>Planar Manipulator</a:t>
            </a:r>
            <a:endParaRPr lang="en-PH" dirty="0"/>
          </a:p>
        </p:txBody>
      </p:sp>
      <p:pic>
        <p:nvPicPr>
          <p:cNvPr id="4" name="Google Shape;295;p20">
            <a:extLst>
              <a:ext uri="{FF2B5EF4-FFF2-40B4-BE49-F238E27FC236}">
                <a16:creationId xmlns:a16="http://schemas.microsoft.com/office/drawing/2014/main" id="{0A8613A0-888D-5B53-E971-5BA1969B0511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" y="1690687"/>
            <a:ext cx="5257800" cy="47367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1260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4ADD4-BEFD-D244-E5F0-381B435A6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Example 2: Parallel Manipulator</a:t>
            </a:r>
            <a:endParaRPr lang="en-PH" dirty="0"/>
          </a:p>
        </p:txBody>
      </p:sp>
      <p:pic>
        <p:nvPicPr>
          <p:cNvPr id="4" name="Google Shape;302;p21">
            <a:extLst>
              <a:ext uri="{FF2B5EF4-FFF2-40B4-BE49-F238E27FC236}">
                <a16:creationId xmlns:a16="http://schemas.microsoft.com/office/drawing/2014/main" id="{587D02D9-6C33-0EB7-9F4A-1CA1425F4F63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" y="1690688"/>
            <a:ext cx="5257800" cy="48021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8220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FFA7F-1BAB-25B1-C74E-E7FFAFEFC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Example 3: RRR Spatial Manipulator</a:t>
            </a:r>
            <a:endParaRPr lang="en-PH" dirty="0"/>
          </a:p>
        </p:txBody>
      </p:sp>
      <p:pic>
        <p:nvPicPr>
          <p:cNvPr id="8" name="Google Shape;241;p31">
            <a:extLst>
              <a:ext uri="{FF2B5EF4-FFF2-40B4-BE49-F238E27FC236}">
                <a16:creationId xmlns:a16="http://schemas.microsoft.com/office/drawing/2014/main" id="{CD643295-CB3B-FC1C-8462-DBB85899EE11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" y="1690688"/>
            <a:ext cx="5257800" cy="48021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04815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BD4F-F905-B2F0-1B4F-501D8C53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Example 4: RRP SCARA Spatial Manipulator</a:t>
            </a:r>
            <a:endParaRPr lang="en-PH" dirty="0"/>
          </a:p>
        </p:txBody>
      </p:sp>
      <p:pic>
        <p:nvPicPr>
          <p:cNvPr id="7" name="Google Shape;256;p33">
            <a:extLst>
              <a:ext uri="{FF2B5EF4-FFF2-40B4-BE49-F238E27FC236}">
                <a16:creationId xmlns:a16="http://schemas.microsoft.com/office/drawing/2014/main" id="{7CEBB5B4-76A8-356B-0B4F-7A2E1C48AECF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" y="1690688"/>
            <a:ext cx="5257800" cy="48021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41475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43D1B7-2971-713E-B063-B4FBFDB01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sz="6000" dirty="0"/>
              <a:t>Self Review</a:t>
            </a:r>
            <a:endParaRPr lang="en-P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82CD9C-CFA2-DB6F-1E40-C2A2D6BFC9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21153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BD4F-F905-B2F0-1B4F-501D8C53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Example</a:t>
            </a:r>
            <a:r>
              <a:rPr lang="en-US" sz="4400" dirty="0">
                <a:solidFill>
                  <a:srgbClr val="000000"/>
                </a:solidFill>
              </a:rPr>
              <a:t> 1: RRP Spherical Manipulator</a:t>
            </a:r>
            <a:endParaRPr lang="en-PH" dirty="0"/>
          </a:p>
        </p:txBody>
      </p:sp>
      <p:pic>
        <p:nvPicPr>
          <p:cNvPr id="6" name="Google Shape;328;p25" descr="Draw the Kinematic Diagram of the &#10;Spatial Mechanical Manipulators Below &#10;and solve for their Mobility/DOF: &#10;a. ">
            <a:extLst>
              <a:ext uri="{FF2B5EF4-FFF2-40B4-BE49-F238E27FC236}">
                <a16:creationId xmlns:a16="http://schemas.microsoft.com/office/drawing/2014/main" id="{07AE6DBE-A600-CEA3-4AA3-FB439BB4884E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 rotWithShape="1">
          <a:blip r:embed="rId2">
            <a:alphaModFix/>
          </a:blip>
          <a:srcRect l="30682" t="45027" r="30075" b="5860"/>
          <a:stretch/>
        </p:blipFill>
        <p:spPr>
          <a:xfrm>
            <a:off x="838200" y="1675722"/>
            <a:ext cx="5119457" cy="48860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5560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BD4F-F905-B2F0-1B4F-501D8C53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Test 2: PPP Cartesian Manipulator</a:t>
            </a:r>
            <a:endParaRPr lang="en-PH" dirty="0"/>
          </a:p>
        </p:txBody>
      </p:sp>
      <p:pic>
        <p:nvPicPr>
          <p:cNvPr id="5" name="Google Shape;343;p27">
            <a:extLst>
              <a:ext uri="{FF2B5EF4-FFF2-40B4-BE49-F238E27FC236}">
                <a16:creationId xmlns:a16="http://schemas.microsoft.com/office/drawing/2014/main" id="{10CCEE18-5809-C6FE-5E13-4106AC8DB0C7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" y="1690687"/>
            <a:ext cx="5257800" cy="48021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4358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BD4F-F905-B2F0-1B4F-501D8C53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Test 3: 6 DOF Articulated Manipulator</a:t>
            </a:r>
            <a:endParaRPr lang="en-PH" dirty="0"/>
          </a:p>
        </p:txBody>
      </p:sp>
      <p:pic>
        <p:nvPicPr>
          <p:cNvPr id="6" name="Google Shape;358;p29" descr="Ideal 6 DOF Spatial Manipulators &#10;(6400) &#10;(3150) &#10;(2800) &#10;02 &#10;JI &#10;(340V) ">
            <a:extLst>
              <a:ext uri="{FF2B5EF4-FFF2-40B4-BE49-F238E27FC236}">
                <a16:creationId xmlns:a16="http://schemas.microsoft.com/office/drawing/2014/main" id="{E0C5D591-0847-4E6B-79FF-3F413033EE96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 rotWithShape="1">
          <a:blip r:embed="rId2">
            <a:alphaModFix/>
          </a:blip>
          <a:srcRect l="24477" t="26762" r="26303" b="4334"/>
          <a:stretch/>
        </p:blipFill>
        <p:spPr>
          <a:xfrm>
            <a:off x="838200" y="1594805"/>
            <a:ext cx="5257800" cy="48980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0373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91D733-3655-0967-DCA2-725F0668B6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en-PH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617135C-062E-4296-00E2-D5EA0F1600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06822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40B88-252D-79D1-8025-0133EE18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2C5ED-B821-3A9E-781E-9C39D95CF3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CCC382-63D0-70D5-52E8-B27408518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1626775-8B82-F297-0E7F-54432BB66CC7}"/>
              </a:ext>
            </a:extLst>
          </p:cNvPr>
          <p:cNvSpPr txBox="1">
            <a:spLocks/>
          </p:cNvSpPr>
          <p:nvPr/>
        </p:nvSpPr>
        <p:spPr>
          <a:xfrm>
            <a:off x="6232124" y="1305017"/>
            <a:ext cx="5817833" cy="26971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dirty="0">
                <a:solidFill>
                  <a:srgbClr val="FF0000"/>
                </a:solidFill>
                <a:latin typeface="Söhne"/>
              </a:rPr>
              <a:t>“Types: </a:t>
            </a:r>
            <a:r>
              <a:rPr lang="en-US" sz="6600" dirty="0">
                <a:latin typeface="Söhne"/>
              </a:rPr>
              <a:t>Number of Degrees of Freedom</a:t>
            </a:r>
            <a:r>
              <a:rPr lang="en-US" sz="6600" b="1" dirty="0">
                <a:solidFill>
                  <a:srgbClr val="FF0000"/>
                </a:solidFill>
                <a:latin typeface="Söhne"/>
              </a:rPr>
              <a:t>”</a:t>
            </a:r>
            <a:endParaRPr lang="en-PH" sz="6600" dirty="0">
              <a:solidFill>
                <a:srgbClr val="FF0000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E7A6B7D-525C-11A3-90C4-CC2945D06437}"/>
              </a:ext>
            </a:extLst>
          </p:cNvPr>
          <p:cNvSpPr txBox="1">
            <a:spLocks/>
          </p:cNvSpPr>
          <p:nvPr/>
        </p:nvSpPr>
        <p:spPr>
          <a:xfrm>
            <a:off x="7590408" y="5243406"/>
            <a:ext cx="4601592" cy="1494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PH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Engr. Mikko A. De Torres</a:t>
            </a:r>
          </a:p>
          <a:p>
            <a:pPr algn="l"/>
            <a:r>
              <a:rPr lang="en-PH" sz="2000" b="1" i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Mechatronics Engineer</a:t>
            </a:r>
          </a:p>
          <a:p>
            <a:pPr algn="l"/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Department of Electronics Engineering </a:t>
            </a:r>
            <a:endParaRPr lang="en-US" sz="1400" dirty="0">
              <a:solidFill>
                <a:schemeClr val="accent6">
                  <a:lumMod val="20000"/>
                  <a:lumOff val="80000"/>
                </a:schemeClr>
              </a:solidFill>
              <a:latin typeface="Arial" panose="020B0604020202020204" pitchFamily="34" charset="0"/>
            </a:endParaRPr>
          </a:p>
          <a:p>
            <a:pPr algn="l"/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Batangas State University || College of Engineering</a:t>
            </a:r>
            <a:endParaRPr lang="en-US" sz="1400" dirty="0">
              <a:solidFill>
                <a:schemeClr val="accent6">
                  <a:lumMod val="20000"/>
                  <a:lumOff val="80000"/>
                </a:schemeClr>
              </a:solidFill>
              <a:latin typeface="Arial" panose="020B0604020202020204" pitchFamily="34" charset="0"/>
            </a:endParaRPr>
          </a:p>
          <a:p>
            <a:endParaRPr lang="en-PH" sz="9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114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F557-4BFC-CD2C-11EC-B54C8EBD8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Degrees of Freedom (DOF)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8A4B0-9CB3-FF9D-3F7E-383002203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800" dirty="0"/>
              <a:t>Defined as the minimum number of independent parameters/ variables/ coordinates needed to describe a system completely.</a:t>
            </a:r>
          </a:p>
          <a:p>
            <a:pPr marL="0" indent="0">
              <a:buNone/>
            </a:pPr>
            <a:endParaRPr lang="en-PH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7D7ACF9-FF55-8ED8-8C27-C52F29A54D62}"/>
                  </a:ext>
                </a:extLst>
              </p14:cNvPr>
              <p14:cNvContentPartPr/>
              <p14:nvPr/>
            </p14:nvContentPartPr>
            <p14:xfrm>
              <a:off x="9355072" y="4981708"/>
              <a:ext cx="59400" cy="79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7D7ACF9-FF55-8ED8-8C27-C52F29A54D6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46432" y="4972708"/>
                <a:ext cx="77040" cy="2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2170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CC7BD-238F-8D08-5B12-1C909478F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Note: The following are ideal DOF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0D67F-1E45-A427-BB96-6AC2586B1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1275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900"/>
              <a:buChar char="-"/>
            </a:pPr>
            <a:r>
              <a:rPr lang="en-US" sz="4400" dirty="0"/>
              <a:t>A </a:t>
            </a:r>
            <a:r>
              <a:rPr lang="en-US" sz="4400" b="1" dirty="0"/>
              <a:t>point</a:t>
            </a:r>
            <a:r>
              <a:rPr lang="en-US" sz="4400" dirty="0"/>
              <a:t> in 2D: 2-DOF; in 3D space: 3-DOF</a:t>
            </a:r>
          </a:p>
          <a:p>
            <a:pPr marL="457200" lvl="0" indent="-41275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900"/>
              <a:buChar char="-"/>
            </a:pPr>
            <a:r>
              <a:rPr lang="en-US" sz="4400" dirty="0"/>
              <a:t>A </a:t>
            </a:r>
            <a:r>
              <a:rPr lang="en-US" sz="4400" b="1" dirty="0"/>
              <a:t>rigid body</a:t>
            </a:r>
            <a:r>
              <a:rPr lang="en-US" sz="4400" dirty="0"/>
              <a:t> in 3D: 6-DOF</a:t>
            </a:r>
          </a:p>
          <a:p>
            <a:pPr marL="457200" lvl="0" indent="-41275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900"/>
              <a:buChar char="-"/>
            </a:pPr>
            <a:r>
              <a:rPr lang="en-US" sz="4400" b="1" dirty="0"/>
              <a:t>Planar Manipulator</a:t>
            </a:r>
            <a:r>
              <a:rPr lang="en-US" sz="4400" dirty="0"/>
              <a:t>: 3-DOF</a:t>
            </a:r>
          </a:p>
          <a:p>
            <a:pPr marL="457200" indent="-412750" algn="just">
              <a:lnSpc>
                <a:spcPct val="115000"/>
              </a:lnSpc>
              <a:spcBef>
                <a:spcPts val="1600"/>
              </a:spcBef>
              <a:buSzPts val="2900"/>
              <a:buFont typeface="Arial" panose="020B0604020202020204" pitchFamily="34" charset="0"/>
              <a:buChar char="-"/>
            </a:pPr>
            <a:r>
              <a:rPr lang="en-US" sz="4400" b="1" dirty="0"/>
              <a:t>Spatial Manipulator</a:t>
            </a:r>
            <a:r>
              <a:rPr lang="en-US" sz="4400" dirty="0"/>
              <a:t>: 6-DOF</a:t>
            </a:r>
          </a:p>
          <a:p>
            <a:pPr marL="457200" lvl="0" indent="-41275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900"/>
              <a:buChar char="-"/>
            </a:pP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05816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306AD-8142-3823-4DD4-5378E40F9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based on the number of Degrees of Freedom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33671-04F3-F415-C142-B9303C315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Under-actuated Manipulator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Either a Spatial Manipulator w/ less than 6-DOF or a Planar Manipulator w/ less than  3-DOF.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Ideal Manipulator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Either a Spatial Manipulator w/ exactly 6-DOF or a Planar Manipulator w/ exactly  3-DOF.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Redundant Manipulator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Either a Spatial Manipulator w/ more than 6-DOF or a Planar Manipulator w/ more than  3-DOF.</a:t>
            </a:r>
          </a:p>
          <a:p>
            <a:pPr marL="0" indent="0">
              <a:buNone/>
            </a:pP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994477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43D1B7-2971-713E-B063-B4FBFDB01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dirty="0">
                <a:solidFill>
                  <a:srgbClr val="000000"/>
                </a:solidFill>
              </a:rPr>
              <a:t>Importance of Under-actuated, Ideal and Redundant</a:t>
            </a:r>
            <a:endParaRPr lang="en-P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82CD9C-CFA2-DB6F-1E40-C2A2D6BFC9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78523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0426B6-AC8B-0E3E-3CBC-CD7301B59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DOF vs Mobility</a:t>
            </a:r>
            <a:endParaRPr lang="en-P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4B97BEA-CFB9-95AE-4D8F-0E91C66B0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Note: If the </a:t>
            </a:r>
            <a:r>
              <a:rPr lang="en-US" sz="4800" b="1" dirty="0"/>
              <a:t>DOF</a:t>
            </a:r>
            <a:r>
              <a:rPr lang="en-US" sz="4800" dirty="0"/>
              <a:t> of a manipulator is more than the </a:t>
            </a:r>
            <a:r>
              <a:rPr lang="en-US" sz="4800" b="1" dirty="0"/>
              <a:t>ideal</a:t>
            </a:r>
            <a:r>
              <a:rPr lang="en-US" sz="4800" dirty="0"/>
              <a:t> or based on your calculation it is a </a:t>
            </a:r>
            <a:r>
              <a:rPr lang="en-US" sz="4800" b="1" dirty="0"/>
              <a:t>Redundant Manipulator</a:t>
            </a:r>
            <a:r>
              <a:rPr lang="en-US" sz="4800" dirty="0"/>
              <a:t> it will be called </a:t>
            </a:r>
            <a:r>
              <a:rPr lang="en-US" sz="4800" b="1" dirty="0"/>
              <a:t>Mobility</a:t>
            </a:r>
            <a:r>
              <a:rPr lang="en-US" sz="4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2772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3512-ABFC-7B71-C2E2-A3A0C833A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 err="1">
                <a:solidFill>
                  <a:srgbClr val="000000"/>
                </a:solidFill>
              </a:rPr>
              <a:t>Grubler’s</a:t>
            </a:r>
            <a:r>
              <a:rPr lang="en-US" sz="4400" dirty="0">
                <a:solidFill>
                  <a:srgbClr val="000000"/>
                </a:solidFill>
              </a:rPr>
              <a:t> Criterion for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Calibri" panose="020F0502020204030204" pitchFamily="34" charset="0"/>
              </a:rPr>
              <a:t>Mobility/DOF of Spatial Manipulator </a:t>
            </a:r>
            <a:endParaRPr lang="en-PH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D2EF0502-4898-7881-23C0-A82EDF83F1FB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 bwMode="auto">
              <a:xfrm>
                <a:off x="838200" y="1612890"/>
                <a:ext cx="10515600" cy="526580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Let us consider a manipulator with </a:t>
                </a:r>
                <a:r>
                  <a:rPr lang="en-US" altLang="en-US" dirty="0">
                    <a:cs typeface="Calibri" panose="020F0502020204030204" pitchFamily="34" charset="0"/>
                  </a:rPr>
                  <a:t>n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rigid links and m joints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Ci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: Connectivity of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i-th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joint;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= 1, 2, 3, . . . . . , m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No. of constraints put by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i-th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joint = </a:t>
                </a:r>
                <a14:m>
                  <m:oMath xmlns:m="http://schemas.openxmlformats.org/officeDocument/2006/math">
                    <m:d>
                      <m:dPr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6−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</m:e>
                    </m:d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Total no. of constraints 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=1</m:t>
                        </m:r>
                      </m:sub>
                      <m:sup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𝑚</m:t>
                        </m:r>
                      </m:sup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(6−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)</m:t>
                        </m:r>
                      </m:e>
                    </m:nary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Mobility of the manipulator M = 6(</a:t>
                </a:r>
                <a:r>
                  <a:rPr lang="en-US" altLang="en-US" dirty="0">
                    <a:cs typeface="Calibri" panose="020F0502020204030204" pitchFamily="34" charset="0"/>
                  </a:rPr>
                  <a:t>n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-1) -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=1</m:t>
                        </m:r>
                      </m:sub>
                      <m:sup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𝑚</m:t>
                        </m:r>
                      </m:sup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(6−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)</m:t>
                        </m:r>
                      </m:e>
                    </m:nary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It is known as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Grubler’s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formula or </a:t>
                </a:r>
                <a:r>
                  <a:rPr lang="en-PH" dirty="0" err="1"/>
                  <a:t>Chebychev</a:t>
                </a:r>
                <a:r>
                  <a:rPr lang="en-PH" dirty="0"/>
                  <a:t>–</a:t>
                </a:r>
                <a:r>
                  <a:rPr lang="en-PH" dirty="0" err="1"/>
                  <a:t>Grübler</a:t>
                </a:r>
                <a:r>
                  <a:rPr lang="en-PH" dirty="0"/>
                  <a:t>–</a:t>
                </a:r>
                <a:r>
                  <a:rPr lang="en-PH" dirty="0" err="1"/>
                  <a:t>Kutzbach</a:t>
                </a:r>
                <a:r>
                  <a:rPr lang="en-PH" dirty="0"/>
                  <a:t> criterion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. </a:t>
                </a:r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D2EF0502-4898-7881-23C0-A82EDF83F1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 bwMode="auto">
              <a:xfrm>
                <a:off x="838200" y="1612890"/>
                <a:ext cx="10515600" cy="5265801"/>
              </a:xfrm>
              <a:prstGeom prst="rect">
                <a:avLst/>
              </a:prstGeom>
              <a:blipFill>
                <a:blip r:embed="rId2"/>
                <a:stretch>
                  <a:fillRect l="-1217" t="-695" b="-289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1967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3512-ABFC-7B71-C2E2-A3A0C833A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 err="1">
                <a:solidFill>
                  <a:srgbClr val="000000"/>
                </a:solidFill>
              </a:rPr>
              <a:t>Grubler’s</a:t>
            </a:r>
            <a:r>
              <a:rPr lang="en-US" sz="4400" dirty="0">
                <a:solidFill>
                  <a:srgbClr val="000000"/>
                </a:solidFill>
              </a:rPr>
              <a:t> Criterion for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Calibri" panose="020F0502020204030204" pitchFamily="34" charset="0"/>
              </a:rPr>
              <a:t>Mobility/DOF of Planar Manipulator </a:t>
            </a:r>
            <a:endParaRPr lang="en-PH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D2EF0502-4898-7881-23C0-A82EDF83F1FB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 bwMode="auto">
              <a:xfrm>
                <a:off x="838200" y="1612891"/>
                <a:ext cx="10515600" cy="526580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Let us consider a manipulator with </a:t>
                </a:r>
                <a:r>
                  <a:rPr lang="en-US" altLang="en-US" dirty="0">
                    <a:cs typeface="Calibri" panose="020F0502020204030204" pitchFamily="34" charset="0"/>
                  </a:rPr>
                  <a:t>n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rigid links and m joints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Ci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: Connectivity of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i-th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joint;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= 1, 2, 3, . . . . . , m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No. of constraints put by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i-th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joint = </a:t>
                </a:r>
                <a14:m>
                  <m:oMath xmlns:m="http://schemas.openxmlformats.org/officeDocument/2006/math">
                    <m:d>
                      <m:dPr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3−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</m:e>
                    </m:d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Total no. of constraints 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=1</m:t>
                        </m:r>
                      </m:sub>
                      <m:sup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𝑚</m:t>
                        </m:r>
                      </m:sup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(3−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)</m:t>
                        </m:r>
                      </m:e>
                    </m:nary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Mobility of the manipulator M = 3</a:t>
                </a:r>
                <a:r>
                  <a:rPr lang="en-US" altLang="en-US" dirty="0">
                    <a:cs typeface="Calibri" panose="020F0502020204030204" pitchFamily="34" charset="0"/>
                  </a:rPr>
                  <a:t>(n-1)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-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=1</m:t>
                        </m:r>
                      </m:sub>
                      <m:sup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𝑚</m:t>
                        </m:r>
                      </m:sup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(3−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)</m:t>
                        </m:r>
                      </m:e>
                    </m:nary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lvl="0" indent="0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It is known as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Grubler's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</a:t>
                </a:r>
                <a:r>
                  <a:rPr lang="en-US" altLang="en-US" dirty="0">
                    <a:cs typeface="Calibri" panose="020F0502020204030204" pitchFamily="34" charset="0"/>
                  </a:rPr>
                  <a:t>formula or </a:t>
                </a:r>
                <a:r>
                  <a:rPr lang="en-PH" dirty="0" err="1"/>
                  <a:t>Chebychev</a:t>
                </a:r>
                <a:r>
                  <a:rPr lang="en-PH" dirty="0"/>
                  <a:t>–</a:t>
                </a:r>
                <a:r>
                  <a:rPr lang="en-PH" dirty="0" err="1"/>
                  <a:t>Grübler</a:t>
                </a:r>
                <a:r>
                  <a:rPr lang="en-PH" dirty="0"/>
                  <a:t>–</a:t>
                </a:r>
                <a:r>
                  <a:rPr lang="en-PH" dirty="0" err="1"/>
                  <a:t>Kutzbach</a:t>
                </a:r>
                <a:r>
                  <a:rPr lang="en-PH" dirty="0"/>
                  <a:t> criterion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. </a:t>
                </a:r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D2EF0502-4898-7881-23C0-A82EDF83F1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 bwMode="auto">
              <a:xfrm>
                <a:off x="838200" y="1612891"/>
                <a:ext cx="10515600" cy="5265801"/>
              </a:xfrm>
              <a:prstGeom prst="rect">
                <a:avLst/>
              </a:prstGeom>
              <a:blipFill>
                <a:blip r:embed="rId2"/>
                <a:stretch>
                  <a:fillRect l="-1217" t="-695" b="-2897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326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449</Words>
  <Application>Microsoft Office PowerPoint</Application>
  <PresentationFormat>Widescreen</PresentationFormat>
  <Paragraphs>53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Maven Pro</vt:lpstr>
      <vt:lpstr>Söhne</vt:lpstr>
      <vt:lpstr>Office Theme</vt:lpstr>
      <vt:lpstr>PowerPoint Presentation</vt:lpstr>
      <vt:lpstr>PowerPoint Presentation</vt:lpstr>
      <vt:lpstr>Degrees of Freedom (DOF)</vt:lpstr>
      <vt:lpstr>Note: The following are ideal DOF</vt:lpstr>
      <vt:lpstr>Types based on the number of Degrees of Freedom</vt:lpstr>
      <vt:lpstr>Importance of Under-actuated, Ideal and Redundant</vt:lpstr>
      <vt:lpstr>DOF vs Mobility</vt:lpstr>
      <vt:lpstr>Grubler’s Criterion for Mobility/DOF of Spatial Manipulator </vt:lpstr>
      <vt:lpstr>Grubler’s Criterion for Mobility/DOF of Planar Manipulator </vt:lpstr>
      <vt:lpstr>PowerPoint Presentation</vt:lpstr>
      <vt:lpstr>Example 1: Planar Manipulator</vt:lpstr>
      <vt:lpstr>Example 2: Parallel Manipulator</vt:lpstr>
      <vt:lpstr>Example 3: RRR Spatial Manipulator</vt:lpstr>
      <vt:lpstr>Example 4: RRP SCARA Spatial Manipulator</vt:lpstr>
      <vt:lpstr>Self Review</vt:lpstr>
      <vt:lpstr>Example 1: RRP Spherical Manipulator</vt:lpstr>
      <vt:lpstr>Test 2: PPP Cartesian Manipulator</vt:lpstr>
      <vt:lpstr>Test 3: 6 DOF Articulated Manipulator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Mikko De Torres</dc:creator>
  <cp:lastModifiedBy>Mikko De Torres</cp:lastModifiedBy>
  <cp:revision>22</cp:revision>
  <dcterms:created xsi:type="dcterms:W3CDTF">2023-08-16T04:28:16Z</dcterms:created>
  <dcterms:modified xsi:type="dcterms:W3CDTF">2025-09-16T00:53:50Z</dcterms:modified>
</cp:coreProperties>
</file>

<file path=docProps/thumbnail.jpeg>
</file>